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41" y="-5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1E78-7428-4DC4-871B-F1B1FB3E8588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1BE97-D579-4A93-B601-2567BD4F35F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1E78-7428-4DC4-871B-F1B1FB3E8588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1BE97-D579-4A93-B601-2567BD4F3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1E78-7428-4DC4-871B-F1B1FB3E8588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1BE97-D579-4A93-B601-2567BD4F3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1E78-7428-4DC4-871B-F1B1FB3E8588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1BE97-D579-4A93-B601-2567BD4F3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1E78-7428-4DC4-871B-F1B1FB3E8588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1BE97-D579-4A93-B601-2567BD4F35F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1E78-7428-4DC4-871B-F1B1FB3E8588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1BE97-D579-4A93-B601-2567BD4F3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1E78-7428-4DC4-871B-F1B1FB3E8588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1BE97-D579-4A93-B601-2567BD4F3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1E78-7428-4DC4-871B-F1B1FB3E8588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1BE97-D579-4A93-B601-2567BD4F3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1E78-7428-4DC4-871B-F1B1FB3E8588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1BE97-D579-4A93-B601-2567BD4F3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1E78-7428-4DC4-871B-F1B1FB3E8588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1BE97-D579-4A93-B601-2567BD4F3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1E78-7428-4DC4-871B-F1B1FB3E8588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01BE97-D579-4A93-B601-2567BD4F35F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381E78-7428-4DC4-871B-F1B1FB3E8588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01BE97-D579-4A93-B601-2567BD4F35F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Wednesday, October 31, 2012</a:t>
            </a:r>
            <a:endParaRPr lang="en-US" sz="4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33400" y="2057400"/>
                <a:ext cx="7854696" cy="2923736"/>
              </a:xfrm>
            </p:spPr>
            <p:txBody>
              <a:bodyPr>
                <a:normAutofit fontScale="92500" lnSpcReduction="20000"/>
              </a:bodyPr>
              <a:lstStyle/>
              <a:p>
                <a:pPr algn="l"/>
                <a:r>
                  <a:rPr lang="en-US" sz="2000" dirty="0" smtClean="0">
                    <a:solidFill>
                      <a:srgbClr val="FFC000"/>
                    </a:solidFill>
                  </a:rPr>
                  <a:t>Reminder: If you have a signed quiz that hasn’t been checked in, leave it out on your desk while working on your TISK problems.</a:t>
                </a:r>
              </a:p>
              <a:p>
                <a:pPr algn="l"/>
                <a:endParaRPr lang="en-US" dirty="0" smtClean="0"/>
              </a:p>
              <a:p>
                <a:pPr algn="l"/>
                <a:r>
                  <a:rPr lang="en-US" dirty="0" smtClean="0"/>
                  <a:t>TISK Problems</a:t>
                </a:r>
              </a:p>
              <a:p>
                <a:pPr marL="514350" indent="-514350" algn="l">
                  <a:buAutoNum type="arabicParenR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−8</m:t>
                    </m:r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</a:rPr>
                      <m:t>−6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−8</m:t>
                        </m:r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  <m:r>
                          <a:rPr lang="en-US" b="0" i="1" smtClean="0">
                            <a:latin typeface="Cambria Math"/>
                          </a:rPr>
                          <m:t>+3</m:t>
                        </m:r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marL="514350" indent="-514350" algn="l">
                  <a:buAutoNum type="arabicParenR"/>
                </a:pPr>
                <a:r>
                  <a:rPr lang="en-US" dirty="0" smtClean="0"/>
                  <a:t>Solve for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50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 algn="l">
                  <a:buAutoNum type="arabicParenR"/>
                </a:pPr>
                <a:r>
                  <a:rPr lang="en-US" dirty="0" smtClean="0"/>
                  <a:t>Convert the number to a decimal and a percent: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33400" y="2057400"/>
                <a:ext cx="7854696" cy="2923736"/>
              </a:xfrm>
              <a:blipFill rotWithShape="1">
                <a:blip r:embed="rId2"/>
                <a:stretch>
                  <a:fillRect l="-2407" t="-2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85800" y="5029200"/>
            <a:ext cx="76200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 Mental Math today.</a:t>
            </a:r>
          </a:p>
          <a:p>
            <a:endParaRPr lang="en-US" dirty="0"/>
          </a:p>
          <a:p>
            <a:r>
              <a:rPr lang="en-US" sz="2800" dirty="0" smtClean="0"/>
              <a:t>Homework: 9-8 Worksheet OR Finish your write-up (** your choice)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35480"/>
                <a:ext cx="8229600" cy="4922520"/>
              </a:xfrm>
            </p:spPr>
            <p:txBody>
              <a:bodyPr>
                <a:normAutofit fontScale="77500" lnSpcReduction="20000"/>
              </a:bodyPr>
              <a:lstStyle/>
              <a:p>
                <a:pPr marL="514350" indent="-51435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𝑃</m:t>
                    </m:r>
                    <m:r>
                      <a:rPr lang="en-US" i="1" dirty="0" smtClean="0">
                        <a:latin typeface="Cambria Math"/>
                      </a:rPr>
                      <m:t>(</m:t>
                    </m:r>
                    <m:r>
                      <a:rPr lang="en-US" i="1" dirty="0" smtClean="0">
                        <a:latin typeface="Cambria Math"/>
                      </a:rPr>
                      <m:t>𝐴</m:t>
                    </m:r>
                    <m:r>
                      <a:rPr lang="en-US" i="1" dirty="0" smtClean="0">
                        <a:latin typeface="Cambria Math"/>
                      </a:rPr>
                      <m:t>)∙</m:t>
                    </m:r>
                    <m:r>
                      <a:rPr lang="en-US" i="1" dirty="0" smtClean="0">
                        <a:latin typeface="Cambria Math"/>
                      </a:rPr>
                      <m:t>𝑃</m:t>
                    </m:r>
                    <m:r>
                      <a:rPr lang="en-US" i="1" dirty="0" smtClean="0">
                        <a:latin typeface="Cambria Math"/>
                      </a:rPr>
                      <m:t>(</m:t>
                    </m:r>
                    <m:r>
                      <a:rPr lang="en-US" i="1" dirty="0" smtClean="0">
                        <a:latin typeface="Cambria Math"/>
                      </a:rPr>
                      <m:t>𝐵</m:t>
                    </m:r>
                    <m:r>
                      <a:rPr lang="en-US" i="1" dirty="0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𝑃</m:t>
                    </m:r>
                    <m:r>
                      <a:rPr lang="en-US" i="1" dirty="0" smtClean="0">
                        <a:latin typeface="Cambria Math"/>
                      </a:rPr>
                      <m:t>(</m:t>
                    </m:r>
                    <m:r>
                      <a:rPr lang="en-US" i="1" dirty="0" smtClean="0">
                        <a:latin typeface="Cambria Math"/>
                      </a:rPr>
                      <m:t>𝐴</m:t>
                    </m:r>
                    <m:r>
                      <a:rPr lang="en-US" i="1" dirty="0" smtClean="0">
                        <a:latin typeface="Cambria Math"/>
                      </a:rPr>
                      <m:t>)∙</m:t>
                    </m:r>
                    <m:r>
                      <a:rPr lang="en-US" i="1" dirty="0" smtClean="0">
                        <a:latin typeface="Cambria Math"/>
                      </a:rPr>
                      <m:t>𝑃</m:t>
                    </m:r>
                    <m:r>
                      <a:rPr lang="en-US" i="1" dirty="0" smtClean="0">
                        <a:latin typeface="Cambria Math"/>
                      </a:rPr>
                      <m:t>(</m:t>
                    </m:r>
                    <m:r>
                      <a:rPr lang="en-US" i="1" dirty="0" smtClean="0">
                        <a:latin typeface="Cambria Math"/>
                      </a:rPr>
                      <m:t>𝐵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  <m:r>
                      <a:rPr lang="en-US" i="1" dirty="0" smtClean="0">
                        <a:latin typeface="Cambria Math"/>
                      </a:rPr>
                      <m:t>𝑔𝑖𝑣𝑒𝑛</m:t>
                    </m:r>
                    <m:r>
                      <a:rPr lang="en-US" i="1" dirty="0" smtClean="0">
                        <a:latin typeface="Cambria Math"/>
                      </a:rPr>
                      <m:t> </m:t>
                    </m:r>
                    <m:r>
                      <a:rPr lang="en-US" i="1" dirty="0" smtClean="0">
                        <a:latin typeface="Cambria Math"/>
                      </a:rPr>
                      <m:t>𝐴</m:t>
                    </m:r>
                    <m:r>
                      <a:rPr lang="en-US" i="1" dirty="0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 </a:t>
                </a:r>
                <a:r>
                  <a:rPr lang="en-US" i="1" dirty="0" smtClean="0"/>
                  <a:t>Answers will vary.</a:t>
                </a:r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 </a:t>
                </a:r>
                <a:r>
                  <a:rPr lang="en-US" i="1" dirty="0" smtClean="0"/>
                  <a:t>Answers will vary.</a:t>
                </a:r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21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Dependent;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39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Independent;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80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  <a:r>
                  <a:rPr lang="en-US" dirty="0" smtClean="0"/>
                  <a:t>or 13.75%</a:t>
                </a:r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49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r>
                  <a:rPr lang="en-US" dirty="0" smtClean="0"/>
                  <a:t>(a)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22</m:t>
                        </m:r>
                      </m:den>
                    </m:f>
                  </m:oMath>
                </a14:m>
                <a:r>
                  <a:rPr lang="en-US" dirty="0" smtClean="0"/>
                  <a:t>   </a:t>
                </a:r>
                <a:r>
                  <a:rPr lang="en-US" dirty="0" smtClean="0"/>
                  <a:t>(b</a:t>
                </a:r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35480"/>
                <a:ext cx="8229600" cy="4922520"/>
              </a:xfrm>
              <a:blipFill rotWithShape="1">
                <a:blip r:embed="rId2"/>
                <a:stretch>
                  <a:fillRect l="-667" t="-1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§9-8 Odds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Odds are another way of expressing probability.</a:t>
            </a:r>
          </a:p>
          <a:p>
            <a:pPr lvl="1"/>
            <a:r>
              <a:rPr lang="en-US" dirty="0" smtClean="0"/>
              <a:t>Odds compare probabilities using ratios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Odds are either </a:t>
            </a:r>
            <a:r>
              <a:rPr lang="en-US" b="1" i="1" dirty="0" smtClean="0"/>
              <a:t>in favor</a:t>
            </a:r>
            <a:r>
              <a:rPr lang="en-US" dirty="0" smtClean="0"/>
              <a:t> or </a:t>
            </a:r>
            <a:r>
              <a:rPr lang="en-US" b="1" i="1" dirty="0" smtClean="0"/>
              <a:t>against</a:t>
            </a:r>
            <a:r>
              <a:rPr lang="en-US" dirty="0" smtClean="0"/>
              <a:t> an event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To calculate the odds </a:t>
            </a:r>
            <a:r>
              <a:rPr lang="en-US" b="1" i="1" dirty="0" smtClean="0"/>
              <a:t>in favor</a:t>
            </a:r>
            <a:r>
              <a:rPr lang="en-US" dirty="0" smtClean="0"/>
              <a:t> of an event…</a:t>
            </a:r>
          </a:p>
          <a:p>
            <a:pPr lvl="2"/>
            <a:r>
              <a:rPr lang="en-US" sz="1800" dirty="0" smtClean="0"/>
              <a:t>Number of favorable outcomes : number of unfavorable outcomes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To calculate the odds </a:t>
            </a:r>
            <a:r>
              <a:rPr lang="en-US" b="1" i="1" dirty="0" smtClean="0"/>
              <a:t>against</a:t>
            </a:r>
            <a:r>
              <a:rPr lang="en-US" dirty="0" smtClean="0"/>
              <a:t> an event….</a:t>
            </a:r>
          </a:p>
          <a:p>
            <a:pPr lvl="2"/>
            <a:r>
              <a:rPr lang="en-US" sz="1800" dirty="0" smtClean="0"/>
              <a:t>Number of unfavorable outcomes : Number of favorable outcomes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§9-8 Odds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502920"/>
          </a:xfrm>
        </p:spPr>
        <p:txBody>
          <a:bodyPr/>
          <a:lstStyle/>
          <a:p>
            <a:r>
              <a:rPr lang="en-US" dirty="0" smtClean="0"/>
              <a:t>Calculate the odds in favor of spinning a multiple of 3.</a:t>
            </a:r>
            <a:endParaRPr lang="en-US" dirty="0"/>
          </a:p>
        </p:txBody>
      </p:sp>
      <p:cxnSp>
        <p:nvCxnSpPr>
          <p:cNvPr id="6" name="Straight Connector 5"/>
          <p:cNvCxnSpPr>
            <a:endCxn id="4" idx="3"/>
          </p:cNvCxnSpPr>
          <p:nvPr/>
        </p:nvCxnSpPr>
        <p:spPr>
          <a:xfrm>
            <a:off x="1941132" y="2743203"/>
            <a:ext cx="918336" cy="2971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4" idx="4"/>
          </p:cNvCxnSpPr>
          <p:nvPr/>
        </p:nvCxnSpPr>
        <p:spPr>
          <a:xfrm flipH="1">
            <a:off x="1941132" y="2743203"/>
            <a:ext cx="918336" cy="2971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4" idx="2"/>
          </p:cNvCxnSpPr>
          <p:nvPr/>
        </p:nvCxnSpPr>
        <p:spPr>
          <a:xfrm>
            <a:off x="1198182" y="3310765"/>
            <a:ext cx="2404236" cy="18366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4" idx="5"/>
          </p:cNvCxnSpPr>
          <p:nvPr/>
        </p:nvCxnSpPr>
        <p:spPr>
          <a:xfrm flipH="1">
            <a:off x="1198182" y="3310765"/>
            <a:ext cx="2404236" cy="18366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4" idx="1"/>
          </p:cNvCxnSpPr>
          <p:nvPr/>
        </p:nvCxnSpPr>
        <p:spPr>
          <a:xfrm>
            <a:off x="914400" y="4229100"/>
            <a:ext cx="297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438400" y="3505200"/>
            <a:ext cx="0" cy="762000"/>
          </a:xfrm>
          <a:prstGeom prst="straightConnector1">
            <a:avLst/>
          </a:prstGeom>
          <a:ln w="57150"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133600" y="28194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</a:t>
            </a:r>
            <a:endParaRPr lang="en-US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2667000" y="3048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2</a:t>
            </a:r>
            <a:endParaRPr lang="en-US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2971800" y="35052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3</a:t>
            </a:r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3124200" y="4191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4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2743200" y="47244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2133600" y="50292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6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1447800" y="46482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90600" y="4191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8</a:t>
            </a:r>
            <a:endParaRPr lang="en-US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1066800" y="35814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9</a:t>
            </a:r>
            <a:endParaRPr lang="en-US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1371600" y="29718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10</a:t>
            </a:r>
            <a:endParaRPr lang="en-US" sz="4000" dirty="0"/>
          </a:p>
        </p:txBody>
      </p:sp>
      <p:sp>
        <p:nvSpPr>
          <p:cNvPr id="27" name="Oval 26"/>
          <p:cNvSpPr/>
          <p:nvPr/>
        </p:nvSpPr>
        <p:spPr>
          <a:xfrm>
            <a:off x="914400" y="2667000"/>
            <a:ext cx="2971800" cy="3124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419600" y="27432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Favorable Outcomes:</a:t>
            </a:r>
            <a:endParaRPr lang="en-US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4495800" y="32004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5715000" y="3276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6</a:t>
            </a:r>
            <a:endParaRPr lang="en-US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7162800" y="32004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9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419600" y="38100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Number of Favorable Outcomes:</a:t>
            </a:r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7315200" y="4267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4495800" y="45720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Unfavorable Outcomes:</a:t>
            </a:r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4572000" y="5029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5791200" y="51054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5</a:t>
            </a:r>
            <a:endParaRPr lang="en-US" sz="2800" dirty="0"/>
          </a:p>
        </p:txBody>
      </p:sp>
      <p:sp>
        <p:nvSpPr>
          <p:cNvPr id="37" name="TextBox 36"/>
          <p:cNvSpPr txBox="1"/>
          <p:nvPr/>
        </p:nvSpPr>
        <p:spPr>
          <a:xfrm>
            <a:off x="6553200" y="51054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8</a:t>
            </a:r>
            <a:endParaRPr lang="en-US" sz="2800" dirty="0"/>
          </a:p>
        </p:txBody>
      </p:sp>
      <p:sp>
        <p:nvSpPr>
          <p:cNvPr id="38" name="TextBox 37"/>
          <p:cNvSpPr txBox="1"/>
          <p:nvPr/>
        </p:nvSpPr>
        <p:spPr>
          <a:xfrm>
            <a:off x="4495800" y="56388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Number of Favorable Outcomes:</a:t>
            </a:r>
            <a:endParaRPr lang="en-US" sz="2800" dirty="0"/>
          </a:p>
        </p:txBody>
      </p:sp>
      <p:sp>
        <p:nvSpPr>
          <p:cNvPr id="39" name="TextBox 38"/>
          <p:cNvSpPr txBox="1"/>
          <p:nvPr/>
        </p:nvSpPr>
        <p:spPr>
          <a:xfrm>
            <a:off x="7391400" y="60960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7</a:t>
            </a:r>
            <a:endParaRPr lang="en-US" sz="2800" dirty="0"/>
          </a:p>
        </p:txBody>
      </p:sp>
      <p:sp>
        <p:nvSpPr>
          <p:cNvPr id="40" name="TextBox 39"/>
          <p:cNvSpPr txBox="1"/>
          <p:nvPr/>
        </p:nvSpPr>
        <p:spPr>
          <a:xfrm>
            <a:off x="5029200" y="5029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41" name="TextBox 40"/>
          <p:cNvSpPr txBox="1"/>
          <p:nvPr/>
        </p:nvSpPr>
        <p:spPr>
          <a:xfrm>
            <a:off x="5486400" y="50393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4</a:t>
            </a:r>
            <a:endParaRPr lang="en-US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6172200" y="5029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7</a:t>
            </a:r>
            <a:endParaRPr lang="en-US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7010400" y="51054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10</a:t>
            </a:r>
            <a:endParaRPr lang="en-US" sz="2800" dirty="0"/>
          </a:p>
        </p:txBody>
      </p:sp>
      <p:sp>
        <p:nvSpPr>
          <p:cNvPr id="44" name="Rectangle 43"/>
          <p:cNvSpPr/>
          <p:nvPr/>
        </p:nvSpPr>
        <p:spPr>
          <a:xfrm>
            <a:off x="4267200" y="2590800"/>
            <a:ext cx="4648200" cy="403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4495800" y="2743200"/>
            <a:ext cx="426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Odds in Favor of a Multiple of 3</a:t>
            </a:r>
          </a:p>
          <a:p>
            <a:pPr algn="ctr"/>
            <a:r>
              <a:rPr lang="en-US" sz="4000" dirty="0" smtClean="0"/>
              <a:t>3:7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 animBg="1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§9-8 Odds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036320"/>
          </a:xfrm>
        </p:spPr>
        <p:txBody>
          <a:bodyPr/>
          <a:lstStyle/>
          <a:p>
            <a:r>
              <a:rPr lang="en-US" dirty="0" smtClean="0"/>
              <a:t>You have a fair 20-sided die.  Find the odds against rolling a prime number.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28194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Favorable Outcomes: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3276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752600" y="33528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3276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5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2971800" y="3276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7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3505200" y="3276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11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114800" y="3276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13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4648200" y="3276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17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5181600" y="3276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19</a:t>
            </a:r>
            <a:endParaRPr lang="en-US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914400" y="427738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Unfavorable Outcomes: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1447800" y="4734580"/>
            <a:ext cx="708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 don’t want to list them all… how many possible outcomes are there?</a:t>
            </a:r>
            <a:endParaRPr lang="en-US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5943600" y="519178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20</a:t>
            </a:r>
            <a:endParaRPr lang="en-US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381000" y="5751493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Since there are 20 possible and 8 favorable, there must be 20 – 8 = 12 unfavorable outcomes.</a:t>
            </a:r>
            <a:endParaRPr lang="en-US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1371600" y="37338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Number of Favorable Outcomes = 8</a:t>
            </a:r>
            <a:endParaRPr lang="en-US" sz="2800" dirty="0"/>
          </a:p>
        </p:txBody>
      </p:sp>
      <p:sp>
        <p:nvSpPr>
          <p:cNvPr id="31" name="Rectangle 30"/>
          <p:cNvSpPr/>
          <p:nvPr/>
        </p:nvSpPr>
        <p:spPr>
          <a:xfrm>
            <a:off x="457200" y="4267200"/>
            <a:ext cx="8686800" cy="259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85800" y="44196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Number of Unfavorable Outcomes = 12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1143000" y="4953000"/>
            <a:ext cx="7086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Odds against rolling a prime number:</a:t>
            </a:r>
          </a:p>
          <a:p>
            <a:pPr algn="ctr"/>
            <a:r>
              <a:rPr lang="en-US" sz="3200" dirty="0" smtClean="0"/>
              <a:t>12:8</a:t>
            </a:r>
            <a:endParaRPr lang="en-US" sz="3200" dirty="0"/>
          </a:p>
        </p:txBody>
      </p:sp>
      <p:pic>
        <p:nvPicPr>
          <p:cNvPr id="1026" name="Picture 2" descr="C:\Users\Dria\AppData\Local\Microsoft\Windows\Temporary Internet Files\Content.IE5\SY085W0I\MC90044045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800600"/>
            <a:ext cx="1368425" cy="1828800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1752600" y="61722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Wait!  Ratios can be reduced just like fractions!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3886200" y="5511225"/>
            <a:ext cx="16764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3:2</a:t>
            </a:r>
            <a:endParaRPr lang="en-US" sz="3200" dirty="0"/>
          </a:p>
        </p:txBody>
      </p:sp>
      <p:sp>
        <p:nvSpPr>
          <p:cNvPr id="66" name="TextBox 65"/>
          <p:cNvSpPr txBox="1"/>
          <p:nvPr/>
        </p:nvSpPr>
        <p:spPr>
          <a:xfrm>
            <a:off x="0" y="159603"/>
            <a:ext cx="9144000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Key Idea:</a:t>
            </a:r>
          </a:p>
          <a:p>
            <a:r>
              <a:rPr lang="en-US" sz="2400" dirty="0" smtClean="0"/>
              <a:t>Possible Outcomes = Favorable Outcomes + Unfavorable Outcomes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31" grpId="0" animBg="1"/>
      <p:bldP spid="30" grpId="0"/>
      <p:bldP spid="32" grpId="0"/>
      <p:bldP spid="34" grpId="0"/>
      <p:bldP spid="34" grpId="1"/>
      <p:bldP spid="35" grpId="0" animBg="1"/>
      <p:bldP spid="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§9-8 Odds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036320"/>
          </a:xfrm>
        </p:spPr>
        <p:txBody>
          <a:bodyPr/>
          <a:lstStyle/>
          <a:p>
            <a:r>
              <a:rPr lang="en-US" dirty="0" smtClean="0"/>
              <a:t>You try it</a:t>
            </a:r>
          </a:p>
          <a:p>
            <a:pPr lvl="1"/>
            <a:r>
              <a:rPr lang="en-US" dirty="0" smtClean="0"/>
              <a:t>Find the odds in favor of spinning blue.</a:t>
            </a:r>
            <a:endParaRPr lang="en-US" dirty="0"/>
          </a:p>
        </p:txBody>
      </p:sp>
      <p:cxnSp>
        <p:nvCxnSpPr>
          <p:cNvPr id="6" name="Straight Connector 5"/>
          <p:cNvCxnSpPr>
            <a:endCxn id="4" idx="4"/>
          </p:cNvCxnSpPr>
          <p:nvPr/>
        </p:nvCxnSpPr>
        <p:spPr>
          <a:xfrm>
            <a:off x="2431443" y="3276600"/>
            <a:ext cx="775914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4" idx="5"/>
          </p:cNvCxnSpPr>
          <p:nvPr/>
        </p:nvCxnSpPr>
        <p:spPr>
          <a:xfrm flipH="1">
            <a:off x="2431443" y="3276600"/>
            <a:ext cx="775914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4" idx="3"/>
          </p:cNvCxnSpPr>
          <p:nvPr/>
        </p:nvCxnSpPr>
        <p:spPr>
          <a:xfrm>
            <a:off x="1759557" y="3664557"/>
            <a:ext cx="2119686" cy="2119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4" idx="6"/>
          </p:cNvCxnSpPr>
          <p:nvPr/>
        </p:nvCxnSpPr>
        <p:spPr>
          <a:xfrm flipH="1">
            <a:off x="1759557" y="3664557"/>
            <a:ext cx="2119686" cy="2119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4" idx="2"/>
          </p:cNvCxnSpPr>
          <p:nvPr/>
        </p:nvCxnSpPr>
        <p:spPr>
          <a:xfrm>
            <a:off x="1371600" y="4336443"/>
            <a:ext cx="2895600" cy="7759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4" idx="7"/>
          </p:cNvCxnSpPr>
          <p:nvPr/>
        </p:nvCxnSpPr>
        <p:spPr>
          <a:xfrm flipH="1">
            <a:off x="1371600" y="4336443"/>
            <a:ext cx="2895600" cy="7759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2432050" y="3276600"/>
            <a:ext cx="787400" cy="1441450"/>
          </a:xfrm>
          <a:custGeom>
            <a:avLst/>
            <a:gdLst>
              <a:gd name="connsiteX0" fmla="*/ 0 w 787400"/>
              <a:gd name="connsiteY0" fmla="*/ 0 h 1441450"/>
              <a:gd name="connsiteX1" fmla="*/ 381000 w 787400"/>
              <a:gd name="connsiteY1" fmla="*/ 1441450 h 1441450"/>
              <a:gd name="connsiteX2" fmla="*/ 787400 w 787400"/>
              <a:gd name="connsiteY2" fmla="*/ 12700 h 1441450"/>
              <a:gd name="connsiteX3" fmla="*/ 0 w 787400"/>
              <a:gd name="connsiteY3" fmla="*/ 0 h 144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400" h="1441450">
                <a:moveTo>
                  <a:pt x="0" y="0"/>
                </a:moveTo>
                <a:lnTo>
                  <a:pt x="381000" y="1441450"/>
                </a:lnTo>
                <a:lnTo>
                  <a:pt x="78740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813050" y="3289300"/>
            <a:ext cx="1066800" cy="1435100"/>
          </a:xfrm>
          <a:custGeom>
            <a:avLst/>
            <a:gdLst>
              <a:gd name="connsiteX0" fmla="*/ 0 w 1066800"/>
              <a:gd name="connsiteY0" fmla="*/ 1435100 h 1435100"/>
              <a:gd name="connsiteX1" fmla="*/ 412750 w 1066800"/>
              <a:gd name="connsiteY1" fmla="*/ 0 h 1435100"/>
              <a:gd name="connsiteX2" fmla="*/ 1066800 w 1066800"/>
              <a:gd name="connsiteY2" fmla="*/ 374650 h 1435100"/>
              <a:gd name="connsiteX3" fmla="*/ 0 w 1066800"/>
              <a:gd name="connsiteY3" fmla="*/ 1435100 h 143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6800" h="1435100">
                <a:moveTo>
                  <a:pt x="0" y="1435100"/>
                </a:moveTo>
                <a:lnTo>
                  <a:pt x="412750" y="0"/>
                </a:lnTo>
                <a:lnTo>
                  <a:pt x="1066800" y="374650"/>
                </a:lnTo>
                <a:lnTo>
                  <a:pt x="0" y="1435100"/>
                </a:lnTo>
                <a:close/>
              </a:path>
            </a:pathLst>
          </a:cu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813050" y="3663950"/>
            <a:ext cx="1441450" cy="1060450"/>
          </a:xfrm>
          <a:custGeom>
            <a:avLst/>
            <a:gdLst>
              <a:gd name="connsiteX0" fmla="*/ 0 w 1441450"/>
              <a:gd name="connsiteY0" fmla="*/ 1060450 h 1060450"/>
              <a:gd name="connsiteX1" fmla="*/ 1073150 w 1441450"/>
              <a:gd name="connsiteY1" fmla="*/ 0 h 1060450"/>
              <a:gd name="connsiteX2" fmla="*/ 1441450 w 1441450"/>
              <a:gd name="connsiteY2" fmla="*/ 673100 h 1060450"/>
              <a:gd name="connsiteX3" fmla="*/ 0 w 1441450"/>
              <a:gd name="connsiteY3" fmla="*/ 1060450 h 106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1450" h="1060450">
                <a:moveTo>
                  <a:pt x="0" y="1060450"/>
                </a:moveTo>
                <a:lnTo>
                  <a:pt x="1073150" y="0"/>
                </a:lnTo>
                <a:lnTo>
                  <a:pt x="1441450" y="673100"/>
                </a:lnTo>
                <a:lnTo>
                  <a:pt x="0" y="1060450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800350" y="4343400"/>
            <a:ext cx="1466850" cy="768350"/>
          </a:xfrm>
          <a:custGeom>
            <a:avLst/>
            <a:gdLst>
              <a:gd name="connsiteX0" fmla="*/ 0 w 1466850"/>
              <a:gd name="connsiteY0" fmla="*/ 381000 h 768350"/>
              <a:gd name="connsiteX1" fmla="*/ 1454150 w 1466850"/>
              <a:gd name="connsiteY1" fmla="*/ 0 h 768350"/>
              <a:gd name="connsiteX2" fmla="*/ 1466850 w 1466850"/>
              <a:gd name="connsiteY2" fmla="*/ 768350 h 768350"/>
              <a:gd name="connsiteX3" fmla="*/ 0 w 1466850"/>
              <a:gd name="connsiteY3" fmla="*/ 381000 h 76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6850" h="768350">
                <a:moveTo>
                  <a:pt x="0" y="381000"/>
                </a:moveTo>
                <a:lnTo>
                  <a:pt x="1454150" y="0"/>
                </a:lnTo>
                <a:lnTo>
                  <a:pt x="1466850" y="768350"/>
                </a:lnTo>
                <a:lnTo>
                  <a:pt x="0" y="381000"/>
                </a:lnTo>
                <a:close/>
              </a:path>
            </a:pathLst>
          </a:cu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800350" y="4711700"/>
            <a:ext cx="1466850" cy="1073150"/>
          </a:xfrm>
          <a:custGeom>
            <a:avLst/>
            <a:gdLst>
              <a:gd name="connsiteX0" fmla="*/ 0 w 1466850"/>
              <a:gd name="connsiteY0" fmla="*/ 0 h 1073150"/>
              <a:gd name="connsiteX1" fmla="*/ 1466850 w 1466850"/>
              <a:gd name="connsiteY1" fmla="*/ 412750 h 1073150"/>
              <a:gd name="connsiteX2" fmla="*/ 1092200 w 1466850"/>
              <a:gd name="connsiteY2" fmla="*/ 1073150 h 1073150"/>
              <a:gd name="connsiteX3" fmla="*/ 0 w 1466850"/>
              <a:gd name="connsiteY3" fmla="*/ 0 h 1073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6850" h="1073150">
                <a:moveTo>
                  <a:pt x="0" y="0"/>
                </a:moveTo>
                <a:lnTo>
                  <a:pt x="1466850" y="412750"/>
                </a:lnTo>
                <a:lnTo>
                  <a:pt x="1092200" y="1073150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2794000" y="4718050"/>
            <a:ext cx="1104900" cy="1441450"/>
          </a:xfrm>
          <a:custGeom>
            <a:avLst/>
            <a:gdLst>
              <a:gd name="connsiteX0" fmla="*/ 0 w 1104900"/>
              <a:gd name="connsiteY0" fmla="*/ 0 h 1441450"/>
              <a:gd name="connsiteX1" fmla="*/ 1104900 w 1104900"/>
              <a:gd name="connsiteY1" fmla="*/ 1066800 h 1441450"/>
              <a:gd name="connsiteX2" fmla="*/ 412750 w 1104900"/>
              <a:gd name="connsiteY2" fmla="*/ 1441450 h 1441450"/>
              <a:gd name="connsiteX3" fmla="*/ 0 w 1104900"/>
              <a:gd name="connsiteY3" fmla="*/ 0 h 144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4900" h="1441450">
                <a:moveTo>
                  <a:pt x="0" y="0"/>
                </a:moveTo>
                <a:lnTo>
                  <a:pt x="1104900" y="1066800"/>
                </a:lnTo>
                <a:lnTo>
                  <a:pt x="412750" y="144145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2432050" y="4743450"/>
            <a:ext cx="768350" cy="1422400"/>
          </a:xfrm>
          <a:custGeom>
            <a:avLst/>
            <a:gdLst>
              <a:gd name="connsiteX0" fmla="*/ 368300 w 768350"/>
              <a:gd name="connsiteY0" fmla="*/ 0 h 1422400"/>
              <a:gd name="connsiteX1" fmla="*/ 0 w 768350"/>
              <a:gd name="connsiteY1" fmla="*/ 1422400 h 1422400"/>
              <a:gd name="connsiteX2" fmla="*/ 768350 w 768350"/>
              <a:gd name="connsiteY2" fmla="*/ 1422400 h 1422400"/>
              <a:gd name="connsiteX3" fmla="*/ 368300 w 768350"/>
              <a:gd name="connsiteY3" fmla="*/ 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350" h="1422400">
                <a:moveTo>
                  <a:pt x="368300" y="0"/>
                </a:moveTo>
                <a:lnTo>
                  <a:pt x="0" y="1422400"/>
                </a:lnTo>
                <a:lnTo>
                  <a:pt x="768350" y="1422400"/>
                </a:lnTo>
                <a:lnTo>
                  <a:pt x="36830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1758950" y="4730750"/>
            <a:ext cx="1047750" cy="1435100"/>
          </a:xfrm>
          <a:custGeom>
            <a:avLst/>
            <a:gdLst>
              <a:gd name="connsiteX0" fmla="*/ 1047750 w 1047750"/>
              <a:gd name="connsiteY0" fmla="*/ 0 h 1435100"/>
              <a:gd name="connsiteX1" fmla="*/ 679450 w 1047750"/>
              <a:gd name="connsiteY1" fmla="*/ 1435100 h 1435100"/>
              <a:gd name="connsiteX2" fmla="*/ 0 w 1047750"/>
              <a:gd name="connsiteY2" fmla="*/ 1054100 h 1435100"/>
              <a:gd name="connsiteX3" fmla="*/ 1047750 w 1047750"/>
              <a:gd name="connsiteY3" fmla="*/ 0 h 143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7750" h="1435100">
                <a:moveTo>
                  <a:pt x="1047750" y="0"/>
                </a:moveTo>
                <a:lnTo>
                  <a:pt x="679450" y="1435100"/>
                </a:lnTo>
                <a:lnTo>
                  <a:pt x="0" y="1054100"/>
                </a:lnTo>
                <a:lnTo>
                  <a:pt x="1047750" y="0"/>
                </a:lnTo>
                <a:close/>
              </a:path>
            </a:pathLst>
          </a:cu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384300" y="4737100"/>
            <a:ext cx="1403350" cy="1041400"/>
          </a:xfrm>
          <a:custGeom>
            <a:avLst/>
            <a:gdLst>
              <a:gd name="connsiteX0" fmla="*/ 1403350 w 1403350"/>
              <a:gd name="connsiteY0" fmla="*/ 0 h 1041400"/>
              <a:gd name="connsiteX1" fmla="*/ 368300 w 1403350"/>
              <a:gd name="connsiteY1" fmla="*/ 1041400 h 1041400"/>
              <a:gd name="connsiteX2" fmla="*/ 0 w 1403350"/>
              <a:gd name="connsiteY2" fmla="*/ 381000 h 1041400"/>
              <a:gd name="connsiteX3" fmla="*/ 1403350 w 1403350"/>
              <a:gd name="connsiteY3" fmla="*/ 0 h 104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3350" h="1041400">
                <a:moveTo>
                  <a:pt x="1403350" y="0"/>
                </a:moveTo>
                <a:lnTo>
                  <a:pt x="368300" y="1041400"/>
                </a:lnTo>
                <a:lnTo>
                  <a:pt x="0" y="381000"/>
                </a:lnTo>
                <a:lnTo>
                  <a:pt x="140335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365250" y="4330700"/>
            <a:ext cx="1447800" cy="768350"/>
          </a:xfrm>
          <a:custGeom>
            <a:avLst/>
            <a:gdLst>
              <a:gd name="connsiteX0" fmla="*/ 12700 w 1447800"/>
              <a:gd name="connsiteY0" fmla="*/ 768350 h 768350"/>
              <a:gd name="connsiteX1" fmla="*/ 1447800 w 1447800"/>
              <a:gd name="connsiteY1" fmla="*/ 393700 h 768350"/>
              <a:gd name="connsiteX2" fmla="*/ 0 w 1447800"/>
              <a:gd name="connsiteY2" fmla="*/ 0 h 768350"/>
              <a:gd name="connsiteX3" fmla="*/ 12700 w 1447800"/>
              <a:gd name="connsiteY3" fmla="*/ 768350 h 76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47800" h="768350">
                <a:moveTo>
                  <a:pt x="12700" y="768350"/>
                </a:moveTo>
                <a:lnTo>
                  <a:pt x="1447800" y="393700"/>
                </a:lnTo>
                <a:lnTo>
                  <a:pt x="0" y="0"/>
                </a:lnTo>
                <a:lnTo>
                  <a:pt x="12700" y="768350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1371600" y="3676650"/>
            <a:ext cx="1416050" cy="1035050"/>
          </a:xfrm>
          <a:custGeom>
            <a:avLst/>
            <a:gdLst>
              <a:gd name="connsiteX0" fmla="*/ 0 w 1416050"/>
              <a:gd name="connsiteY0" fmla="*/ 635000 h 1035050"/>
              <a:gd name="connsiteX1" fmla="*/ 1416050 w 1416050"/>
              <a:gd name="connsiteY1" fmla="*/ 1035050 h 1035050"/>
              <a:gd name="connsiteX2" fmla="*/ 393700 w 1416050"/>
              <a:gd name="connsiteY2" fmla="*/ 0 h 1035050"/>
              <a:gd name="connsiteX3" fmla="*/ 0 w 1416050"/>
              <a:gd name="connsiteY3" fmla="*/ 635000 h 103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050" h="1035050">
                <a:moveTo>
                  <a:pt x="0" y="635000"/>
                </a:moveTo>
                <a:lnTo>
                  <a:pt x="1416050" y="1035050"/>
                </a:lnTo>
                <a:lnTo>
                  <a:pt x="393700" y="0"/>
                </a:lnTo>
                <a:lnTo>
                  <a:pt x="0" y="63500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1758950" y="3276600"/>
            <a:ext cx="1035050" cy="1447800"/>
          </a:xfrm>
          <a:custGeom>
            <a:avLst/>
            <a:gdLst>
              <a:gd name="connsiteX0" fmla="*/ 0 w 1035050"/>
              <a:gd name="connsiteY0" fmla="*/ 393700 h 1447800"/>
              <a:gd name="connsiteX1" fmla="*/ 1035050 w 1035050"/>
              <a:gd name="connsiteY1" fmla="*/ 1447800 h 1447800"/>
              <a:gd name="connsiteX2" fmla="*/ 673100 w 1035050"/>
              <a:gd name="connsiteY2" fmla="*/ 0 h 1447800"/>
              <a:gd name="connsiteX3" fmla="*/ 0 w 1035050"/>
              <a:gd name="connsiteY3" fmla="*/ 3937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5050" h="1447800">
                <a:moveTo>
                  <a:pt x="0" y="393700"/>
                </a:moveTo>
                <a:lnTo>
                  <a:pt x="1035050" y="1447800"/>
                </a:lnTo>
                <a:lnTo>
                  <a:pt x="673100" y="0"/>
                </a:lnTo>
                <a:lnTo>
                  <a:pt x="0" y="39370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stCxn id="28" idx="1"/>
          </p:cNvCxnSpPr>
          <p:nvPr/>
        </p:nvCxnSpPr>
        <p:spPr>
          <a:xfrm>
            <a:off x="2794000" y="4724400"/>
            <a:ext cx="406400" cy="533400"/>
          </a:xfrm>
          <a:prstGeom prst="straightConnector1">
            <a:avLst/>
          </a:prstGeom>
          <a:ln w="5715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343400" y="3352800"/>
            <a:ext cx="472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Odds in favor of blue</a:t>
            </a:r>
          </a:p>
          <a:p>
            <a:pPr algn="ctr"/>
            <a:r>
              <a:rPr lang="en-US" sz="3600" dirty="0" smtClean="0"/>
              <a:t>1:3</a:t>
            </a:r>
          </a:p>
          <a:p>
            <a:pPr algn="ctr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2895600" y="3581400"/>
            <a:ext cx="5486400" cy="457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743200" y="3048000"/>
            <a:ext cx="54864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2400" y="4495800"/>
            <a:ext cx="40386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§9-8 Odds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112520"/>
          </a:xfrm>
        </p:spPr>
        <p:txBody>
          <a:bodyPr/>
          <a:lstStyle/>
          <a:p>
            <a:r>
              <a:rPr lang="en-US" dirty="0" smtClean="0"/>
              <a:t>If the probability of a certain event occurring is </a:t>
            </a:r>
            <a:br>
              <a:rPr lang="en-US" dirty="0" smtClean="0"/>
            </a:br>
            <a:r>
              <a:rPr lang="en-US" dirty="0" smtClean="0"/>
              <a:t>what are the odds </a:t>
            </a:r>
            <a:r>
              <a:rPr lang="en-US" b="1" i="1" dirty="0" smtClean="0"/>
              <a:t>in favor</a:t>
            </a:r>
            <a:r>
              <a:rPr lang="en-US" dirty="0" smtClean="0"/>
              <a:t> of the event?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543800" y="1828800"/>
          <a:ext cx="2703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139680" imgH="393480" progId="Equation.DSMT4">
                  <p:embed/>
                </p:oleObj>
              </mc:Choice>
              <mc:Fallback>
                <p:oleObj name="Equation" r:id="rId3" imgW="1396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1828800"/>
                        <a:ext cx="270387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990600" y="2971800"/>
          <a:ext cx="664506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2616120" imgH="419040" progId="Equation.DSMT4">
                  <p:embed/>
                </p:oleObj>
              </mc:Choice>
              <mc:Fallback>
                <p:oleObj name="Equation" r:id="rId5" imgW="261612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971800"/>
                        <a:ext cx="6645062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7620000" y="2971800"/>
          <a:ext cx="677862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266400" imgH="393480" progId="Equation.DSMT4">
                  <p:embed/>
                </p:oleObj>
              </mc:Choice>
              <mc:Fallback>
                <p:oleObj name="Equation" r:id="rId7" imgW="26640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971800"/>
                        <a:ext cx="677862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-381000" y="4114800"/>
            <a:ext cx="9525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400" dirty="0" smtClean="0"/>
              <a:t>To calculate the odds </a:t>
            </a:r>
            <a:r>
              <a:rPr lang="en-US" sz="2400" b="1" i="1" dirty="0" smtClean="0"/>
              <a:t>in favor</a:t>
            </a:r>
            <a:r>
              <a:rPr lang="en-US" sz="2400" dirty="0" smtClean="0"/>
              <a:t> of an event…</a:t>
            </a:r>
          </a:p>
          <a:p>
            <a:pPr lvl="1"/>
            <a:r>
              <a:rPr lang="en-US" sz="2400" dirty="0" smtClean="0"/>
              <a:t>Number </a:t>
            </a:r>
            <a:r>
              <a:rPr lang="en-US" sz="2400" dirty="0"/>
              <a:t>of favorable outcomes : number of unfavorable outcomes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5105400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3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3200400" y="5181600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:</a:t>
            </a:r>
            <a:endParaRPr lang="en-US" sz="4000" dirty="0"/>
          </a:p>
        </p:txBody>
      </p:sp>
      <p:sp>
        <p:nvSpPr>
          <p:cNvPr id="34" name="Rectangle 33"/>
          <p:cNvSpPr/>
          <p:nvPr/>
        </p:nvSpPr>
        <p:spPr>
          <a:xfrm>
            <a:off x="0" y="6400800"/>
            <a:ext cx="2590800" cy="457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895600" y="6400800"/>
            <a:ext cx="2743200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0" y="6320135"/>
            <a:ext cx="9144000" cy="461665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Possible Outcomes = Favorable Outcomes + Unfavorable Outcomes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228600" y="5638800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 5       =        3            +           </a:t>
            </a:r>
            <a:r>
              <a:rPr lang="en-US" sz="4000" i="1" dirty="0" smtClean="0"/>
              <a:t>x</a:t>
            </a:r>
            <a:endParaRPr lang="en-US" sz="4000" dirty="0"/>
          </a:p>
        </p:txBody>
      </p:sp>
      <p:sp>
        <p:nvSpPr>
          <p:cNvPr id="37" name="TextBox 36"/>
          <p:cNvSpPr txBox="1"/>
          <p:nvPr/>
        </p:nvSpPr>
        <p:spPr>
          <a:xfrm>
            <a:off x="4648200" y="5181600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2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0" grpId="0" animBg="1"/>
      <p:bldP spid="9" grpId="0" animBg="1"/>
      <p:bldP spid="8" grpId="0"/>
      <p:bldP spid="11" grpId="0"/>
      <p:bldP spid="12" grpId="0"/>
      <p:bldP spid="34" grpId="0" animBg="1"/>
      <p:bldP spid="34" grpId="1" animBg="1"/>
      <p:bldP spid="35" grpId="0" animBg="1"/>
      <p:bldP spid="35" grpId="1" animBg="1"/>
      <p:bldP spid="32" grpId="0" animBg="1"/>
      <p:bldP spid="32" grpId="1" animBg="1"/>
      <p:bldP spid="36" grpId="0"/>
      <p:bldP spid="36" grpId="1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§9-8 Odds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112520"/>
          </a:xfrm>
        </p:spPr>
        <p:txBody>
          <a:bodyPr/>
          <a:lstStyle/>
          <a:p>
            <a:r>
              <a:rPr lang="en-US" dirty="0" smtClean="0"/>
              <a:t>If the probability of an event occurring is 24%, what are the odds against it occurring?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32004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Favorable: 24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267200" y="32004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Unfavorable: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4343400" y="36576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100 – 23 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3657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=76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44196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Odds Against the Event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76:24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56388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19:6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§9-8 Odds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112520"/>
          </a:xfrm>
        </p:spPr>
        <p:txBody>
          <a:bodyPr/>
          <a:lstStyle/>
          <a:p>
            <a:r>
              <a:rPr lang="en-US" dirty="0" smtClean="0"/>
              <a:t>If the </a:t>
            </a:r>
            <a:r>
              <a:rPr lang="en-US" dirty="0" smtClean="0"/>
              <a:t>odds against an event are 12:5 what is the probability the event will occur?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32004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Favorable: </a:t>
            </a:r>
            <a:r>
              <a:rPr lang="en-US" sz="3600" dirty="0" smtClean="0"/>
              <a:t>5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267200" y="32004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Unfavorable: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4343400" y="36576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12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44196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Total Possible Outcomes: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12+5 = 17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990600" y="5638800"/>
                <a:ext cx="6324600" cy="884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 smtClean="0"/>
                  <a:t>P(event)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17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638800"/>
                <a:ext cx="6324600" cy="884538"/>
              </a:xfrm>
              <a:prstGeom prst="rect">
                <a:avLst/>
              </a:prstGeom>
              <a:blipFill rotWithShape="1">
                <a:blip r:embed="rId2"/>
                <a:stretch>
                  <a:fillRect b="-13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650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</TotalTime>
  <Words>575</Words>
  <Application>Microsoft Office PowerPoint</Application>
  <PresentationFormat>On-screen Show (4:3)</PresentationFormat>
  <Paragraphs>118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Flow</vt:lpstr>
      <vt:lpstr>Equation</vt:lpstr>
      <vt:lpstr>Wednesday, October 31, 2012</vt:lpstr>
      <vt:lpstr>Homework Check</vt:lpstr>
      <vt:lpstr>§9-8 Odds</vt:lpstr>
      <vt:lpstr>§9-8 Odds</vt:lpstr>
      <vt:lpstr>§9-8 Odds</vt:lpstr>
      <vt:lpstr>§9-8 Odds</vt:lpstr>
      <vt:lpstr>§9-8 Odds</vt:lpstr>
      <vt:lpstr>§9-8 Odds</vt:lpstr>
      <vt:lpstr>§9-8 Odds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October 31, 2012</dc:title>
  <dc:creator>Dria</dc:creator>
  <cp:lastModifiedBy>Dria</cp:lastModifiedBy>
  <cp:revision>4</cp:revision>
  <dcterms:created xsi:type="dcterms:W3CDTF">2012-10-31T02:02:16Z</dcterms:created>
  <dcterms:modified xsi:type="dcterms:W3CDTF">2012-10-31T13:37:35Z</dcterms:modified>
</cp:coreProperties>
</file>